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1" baseline="0" cap="none" i="0" spc="0" strike="noStrike" sz="2400" u="none" kumimoji="0" normalizeH="0">
        <a:ln>
          <a:noFill/>
        </a:ln>
        <a:solidFill>
          <a:srgbClr val="000000"/>
        </a:solidFill>
        <a:effectLst/>
        <a:uFillTx/>
        <a:latin typeface="Helvetica Neue"/>
        <a:ea typeface="Helvetica Neue"/>
        <a:cs typeface="Helvetica Neue"/>
        <a:sym typeface="Helvetica Neu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el &amp; Unt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eltext"/>
          <p:cNvSpPr txBox="1"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12" name="Textebene 1…"/>
          <p:cNvSpPr txBox="1"/>
          <p:nvPr>
            <p:ph type="body" sz="quarter" idx="1"/>
          </p:nvPr>
        </p:nvSpPr>
        <p:spPr>
          <a:xfrm>
            <a:off x="1270000" y="50419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1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latin typeface="Helvetica Neue Thin"/>
                <a:ea typeface="Helvetica Neue Thin"/>
                <a:cs typeface="Helvetica Neue Thin"/>
                <a:sym typeface="Helvetica Neue Thin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Christian Bauer"/>
          <p:cNvSpPr txBox="1"/>
          <p:nvPr>
            <p:ph type="body" sz="quarter" idx="13"/>
          </p:nvPr>
        </p:nvSpPr>
        <p:spPr>
          <a:xfrm>
            <a:off x="1270000" y="6362700"/>
            <a:ext cx="10464800" cy="461366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i="1" sz="2400"/>
            </a:lvl1pPr>
          </a:lstStyle>
          <a:p>
            <a:pPr/>
            <a:r>
              <a:t>–Christian Bauer</a:t>
            </a:r>
          </a:p>
        </p:txBody>
      </p:sp>
      <p:sp>
        <p:nvSpPr>
          <p:cNvPr id="94" name="„Zitat hier eingeben.“"/>
          <p:cNvSpPr txBox="1"/>
          <p:nvPr>
            <p:ph type="body" sz="quarter" idx="14"/>
          </p:nvPr>
        </p:nvSpPr>
        <p:spPr>
          <a:xfrm>
            <a:off x="1270000" y="4267112"/>
            <a:ext cx="10464800" cy="609776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400">
                <a:latin typeface="+mn-lt"/>
                <a:ea typeface="+mn-ea"/>
                <a:cs typeface="+mn-cs"/>
                <a:sym typeface="Helvetica Neue Medium"/>
              </a:defRPr>
            </a:lvl1pPr>
          </a:lstStyle>
          <a:p>
            <a:pPr/>
            <a:r>
              <a:t>„Zitat hier eingeben.“ </a:t>
            </a:r>
          </a:p>
        </p:txBody>
      </p:sp>
      <p:sp>
        <p:nvSpPr>
          <p:cNvPr id="95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Bild"/>
          <p:cNvSpPr/>
          <p:nvPr>
            <p:ph type="pic" idx="13"/>
          </p:nvPr>
        </p:nvSpPr>
        <p:spPr>
          <a:xfrm>
            <a:off x="-949853" y="0"/>
            <a:ext cx="14904506" cy="99441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Bild"/>
          <p:cNvSpPr/>
          <p:nvPr>
            <p:ph type="pic" idx="13"/>
          </p:nvPr>
        </p:nvSpPr>
        <p:spPr>
          <a:xfrm>
            <a:off x="1622088" y="289099"/>
            <a:ext cx="9753603" cy="650578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Titeltext"/>
          <p:cNvSpPr txBox="1"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Titeltext</a:t>
            </a:r>
          </a:p>
        </p:txBody>
      </p:sp>
      <p:sp>
        <p:nvSpPr>
          <p:cNvPr id="22" name="Textebene 1…"/>
          <p:cNvSpPr txBox="1"/>
          <p:nvPr>
            <p:ph type="body" sz="quarter" idx="1"/>
          </p:nvPr>
        </p:nvSpPr>
        <p:spPr>
          <a:xfrm>
            <a:off x="1270000" y="81534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23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Mi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eltext"/>
          <p:cNvSpPr txBox="1"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3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Vertik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Bild"/>
          <p:cNvSpPr/>
          <p:nvPr>
            <p:ph type="pic" idx="13"/>
          </p:nvPr>
        </p:nvSpPr>
        <p:spPr>
          <a:xfrm>
            <a:off x="2263775" y="613833"/>
            <a:ext cx="12401550" cy="82677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Titeltext"/>
          <p:cNvSpPr txBox="1"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Titeltext</a:t>
            </a:r>
          </a:p>
        </p:txBody>
      </p:sp>
      <p:sp>
        <p:nvSpPr>
          <p:cNvPr id="40" name="Textebene 1…"/>
          <p:cNvSpPr txBox="1"/>
          <p:nvPr>
            <p:ph type="body" sz="quarter" idx="1"/>
          </p:nvPr>
        </p:nvSpPr>
        <p:spPr>
          <a:xfrm>
            <a:off x="952500" y="4724400"/>
            <a:ext cx="5334000" cy="4114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700"/>
            </a:lvl1pPr>
            <a:lvl2pPr marL="0" indent="0" algn="ctr">
              <a:spcBef>
                <a:spcPts val="0"/>
              </a:spcBef>
              <a:buSzTx/>
              <a:buNone/>
              <a:defRPr sz="3700"/>
            </a:lvl2pPr>
            <a:lvl3pPr marL="0" indent="0" algn="ctr">
              <a:spcBef>
                <a:spcPts val="0"/>
              </a:spcBef>
              <a:buSzTx/>
              <a:buNone/>
              <a:defRPr sz="3700"/>
            </a:lvl3pPr>
            <a:lvl4pPr marL="0" indent="0" algn="ctr">
              <a:spcBef>
                <a:spcPts val="0"/>
              </a:spcBef>
              <a:buSzTx/>
              <a:buNone/>
              <a:defRPr sz="3700"/>
            </a:lvl4pPr>
            <a:lvl5pPr marL="0" indent="0" algn="ctr">
              <a:spcBef>
                <a:spcPts val="0"/>
              </a:spcBef>
              <a:buSzTx/>
              <a:buNone/>
              <a:defRPr sz="37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1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- Ob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49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 &amp; 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57" name="Textebene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58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el, Punkte &amp;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Bild"/>
          <p:cNvSpPr/>
          <p:nvPr>
            <p:ph type="pic" idx="13"/>
          </p:nvPr>
        </p:nvSpPr>
        <p:spPr>
          <a:xfrm>
            <a:off x="4086225" y="2586566"/>
            <a:ext cx="9429750" cy="62865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Titel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Titeltext</a:t>
            </a:r>
          </a:p>
        </p:txBody>
      </p:sp>
      <p:sp>
        <p:nvSpPr>
          <p:cNvPr id="67" name="Textebene 1…"/>
          <p:cNvSpPr txBox="1"/>
          <p:nvPr>
            <p:ph type="body" sz="half" idx="1"/>
          </p:nvPr>
        </p:nvSpPr>
        <p:spPr>
          <a:xfrm>
            <a:off x="952500" y="25908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68" name="Foliennummer"/>
          <p:cNvSpPr txBox="1"/>
          <p:nvPr>
            <p:ph type="sldNum" sz="quarter" idx="2"/>
          </p:nvPr>
        </p:nvSpPr>
        <p:spPr>
          <a:xfrm>
            <a:off x="6328884" y="9296400"/>
            <a:ext cx="340259" cy="342900"/>
          </a:xfrm>
          <a:prstGeom prst="rect">
            <a:avLst/>
          </a:prstGeom>
        </p:spPr>
        <p:txBody>
          <a:bodyPr/>
          <a:lstStyle>
            <a:lvl1pPr>
              <a:defRPr>
                <a:latin typeface="Helvetica Light"/>
                <a:ea typeface="Helvetica Light"/>
                <a:cs typeface="Helvetica Light"/>
                <a:sym typeface="Helvetica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unk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Textebene 1…"/>
          <p:cNvSpPr txBox="1"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7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Foto - 3 Stü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Bild"/>
          <p:cNvSpPr/>
          <p:nvPr>
            <p:ph type="pic" sz="quarter" idx="13"/>
          </p:nvPr>
        </p:nvSpPr>
        <p:spPr>
          <a:xfrm>
            <a:off x="6680200" y="5029200"/>
            <a:ext cx="6054748" cy="4038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Bild"/>
          <p:cNvSpPr/>
          <p:nvPr>
            <p:ph type="pic" sz="quarter" idx="14"/>
          </p:nvPr>
        </p:nvSpPr>
        <p:spPr>
          <a:xfrm>
            <a:off x="6502400" y="889000"/>
            <a:ext cx="5867400" cy="3911601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Bild"/>
          <p:cNvSpPr/>
          <p:nvPr>
            <p:ph type="pic" idx="15"/>
          </p:nvPr>
        </p:nvSpPr>
        <p:spPr>
          <a:xfrm>
            <a:off x="-2374900" y="889000"/>
            <a:ext cx="11982450" cy="79883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Foliennumm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text"/>
          <p:cNvSpPr txBox="1"/>
          <p:nvPr>
            <p:ph type="title"/>
          </p:nvPr>
        </p:nvSpPr>
        <p:spPr>
          <a:xfrm>
            <a:off x="952500" y="2540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Titeltext</a:t>
            </a:r>
          </a:p>
        </p:txBody>
      </p:sp>
      <p:sp>
        <p:nvSpPr>
          <p:cNvPr id="3" name="Textebene 1…"/>
          <p:cNvSpPr txBox="1"/>
          <p:nvPr>
            <p:ph type="body" idx="1"/>
          </p:nvPr>
        </p:nvSpPr>
        <p:spPr>
          <a:xfrm>
            <a:off x="952500" y="25908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Textebene 1</a:t>
            </a:r>
          </a:p>
          <a:p>
            <a:pPr lvl="1"/>
            <a:r>
              <a:t>Textebene 2</a:t>
            </a:r>
          </a:p>
          <a:p>
            <a:pPr lvl="2"/>
            <a:r>
              <a:t>Textebene 3</a:t>
            </a:r>
          </a:p>
          <a:p>
            <a:pPr lvl="3"/>
            <a:r>
              <a:t>Textebene 4</a:t>
            </a:r>
          </a:p>
          <a:p>
            <a:pPr lvl="4"/>
            <a:r>
              <a:t>Textebene 5</a:t>
            </a:r>
          </a:p>
        </p:txBody>
      </p:sp>
      <p:sp>
        <p:nvSpPr>
          <p:cNvPr id="4" name="Foliennummer"/>
          <p:cNvSpPr txBox="1"/>
          <p:nvPr>
            <p:ph type="sldNum" sz="quarter" idx="2"/>
          </p:nvPr>
        </p:nvSpPr>
        <p:spPr>
          <a:xfrm>
            <a:off x="6328884" y="9296400"/>
            <a:ext cx="340259" cy="32430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b="0" sz="1600">
                <a:latin typeface="Helvetica Neue Light"/>
                <a:ea typeface="Helvetica Neue Light"/>
                <a:cs typeface="Helvetica Neue Light"/>
                <a:sym typeface="Helvetica Neue Light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solidFill>
            <a:srgbClr val="000000"/>
          </a:solidFill>
          <a:uFillTx/>
          <a:latin typeface="+mn-lt"/>
          <a:ea typeface="+mn-ea"/>
          <a:cs typeface="+mn-cs"/>
          <a:sym typeface="Helvetica Neue Medium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145000"/>
        <a:buFontTx/>
        <a:buChar char="•"/>
        <a:tabLst/>
        <a:defRPr b="0" baseline="0" cap="none" i="0" spc="0" strike="noStrike" sz="3200" u="none">
          <a:solidFill>
            <a:srgbClr val="000000"/>
          </a:solidFill>
          <a:uFillTx/>
          <a:latin typeface="Helvetica Neue"/>
          <a:ea typeface="Helvetica Neue"/>
          <a:cs typeface="Helvetica Neue"/>
          <a:sym typeface="Helvetica Neue"/>
        </a:defRPr>
      </a:lvl9pPr>
    </p:bodyStyle>
    <p:otherStyle>
      <a:lvl1pPr marL="0" marR="0" indent="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1pPr>
      <a:lvl2pPr marL="0" marR="0" indent="228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2pPr>
      <a:lvl3pPr marL="0" marR="0" indent="457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3pPr>
      <a:lvl4pPr marL="0" marR="0" indent="685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4pPr>
      <a:lvl5pPr marL="0" marR="0" indent="9144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5pPr>
      <a:lvl6pPr marL="0" marR="0" indent="11430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6pPr>
      <a:lvl7pPr marL="0" marR="0" indent="13716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7pPr>
      <a:lvl8pPr marL="0" marR="0" indent="16002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8pPr>
      <a:lvl9pPr marL="0" marR="0" indent="1828800" algn="ctr" defTabSz="584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solidFill>
            <a:schemeClr val="tx1"/>
          </a:solidFill>
          <a:uFillTx/>
          <a:latin typeface="+mn-lt"/>
          <a:ea typeface="+mn-ea"/>
          <a:cs typeface="+mn-cs"/>
          <a:sym typeface="Helvetica Neue Light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png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1.jpeg"/><Relationship Id="rId3" Type="http://schemas.openxmlformats.org/officeDocument/2006/relationships/image" Target="../media/image2.jpe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ruppieren"/>
          <p:cNvGrpSpPr/>
          <p:nvPr/>
        </p:nvGrpSpPr>
        <p:grpSpPr>
          <a:xfrm>
            <a:off x="0" y="9652000"/>
            <a:ext cx="13004800" cy="254000"/>
            <a:chOff x="0" y="0"/>
            <a:chExt cx="13004800" cy="254000"/>
          </a:xfrm>
        </p:grpSpPr>
        <p:sp>
          <p:nvSpPr>
            <p:cNvPr id="119" name="Rechteck"/>
            <p:cNvSpPr/>
            <p:nvPr/>
          </p:nvSpPr>
          <p:spPr>
            <a:xfrm>
              <a:off x="762000" y="0"/>
              <a:ext cx="2870201" cy="254000"/>
            </a:xfrm>
            <a:prstGeom prst="rect">
              <a:avLst/>
            </a:prstGeom>
            <a:solidFill>
              <a:srgbClr val="01AD2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20" name="Rechteck"/>
            <p:cNvSpPr/>
            <p:nvPr/>
          </p:nvSpPr>
          <p:spPr>
            <a:xfrm>
              <a:off x="3632200" y="0"/>
              <a:ext cx="2870200" cy="254000"/>
            </a:xfrm>
            <a:prstGeom prst="rect">
              <a:avLst/>
            </a:prstGeom>
            <a:solidFill>
              <a:srgbClr val="DD116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21" name="Rechteck"/>
            <p:cNvSpPr/>
            <p:nvPr/>
          </p:nvSpPr>
          <p:spPr>
            <a:xfrm>
              <a:off x="6502400" y="0"/>
              <a:ext cx="2870200" cy="254000"/>
            </a:xfrm>
            <a:prstGeom prst="rect">
              <a:avLst/>
            </a:prstGeom>
            <a:solidFill>
              <a:srgbClr val="9314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22" name="Rechteck"/>
            <p:cNvSpPr/>
            <p:nvPr/>
          </p:nvSpPr>
          <p:spPr>
            <a:xfrm>
              <a:off x="9372600" y="0"/>
              <a:ext cx="2870200" cy="254000"/>
            </a:xfrm>
            <a:prstGeom prst="rect">
              <a:avLst/>
            </a:prstGeom>
            <a:solidFill>
              <a:srgbClr val="231F2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23" name="Rechteck"/>
            <p:cNvSpPr/>
            <p:nvPr/>
          </p:nvSpPr>
          <p:spPr>
            <a:xfrm>
              <a:off x="1224280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24" name="Rechteck"/>
            <p:cNvSpPr/>
            <p:nvPr/>
          </p:nvSpPr>
          <p:spPr>
            <a:xfrm>
              <a:off x="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126" name="Linie"/>
          <p:cNvSpPr/>
          <p:nvPr/>
        </p:nvSpPr>
        <p:spPr>
          <a:xfrm>
            <a:off x="762000" y="4324350"/>
            <a:ext cx="11474450" cy="0"/>
          </a:xfrm>
          <a:prstGeom prst="line">
            <a:avLst/>
          </a:prstGeom>
          <a:ln w="25400">
            <a:solidFill>
              <a:srgbClr val="8723C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27" name="Bildbasierte Computergrafik…"/>
          <p:cNvSpPr txBox="1"/>
          <p:nvPr/>
        </p:nvSpPr>
        <p:spPr>
          <a:xfrm>
            <a:off x="766967" y="4603750"/>
            <a:ext cx="5735433" cy="11173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algn="l">
              <a:spcBef>
                <a:spcPts val="3200"/>
              </a:spcBef>
              <a:defRPr b="0" sz="2000"/>
            </a:pPr>
            <a:r>
              <a:t>Bildbasierte Computergrafik</a:t>
            </a:r>
            <a:endParaRPr sz="1960"/>
          </a:p>
          <a:p>
            <a:pPr algn="l">
              <a:defRPr b="0" sz="1700">
                <a:latin typeface="PT Sans"/>
                <a:ea typeface="PT Sans"/>
                <a:cs typeface="PT Sans"/>
                <a:sym typeface="PT Sans"/>
              </a:defRPr>
            </a:pPr>
          </a:p>
          <a:p>
            <a:pPr algn="l">
              <a:defRPr b="0" sz="1700">
                <a:latin typeface="PT Sans"/>
                <a:ea typeface="PT Sans"/>
                <a:cs typeface="PT Sans"/>
                <a:sym typeface="PT Sans"/>
              </a:defRPr>
            </a:pPr>
          </a:p>
          <a:p>
            <a:pPr algn="l">
              <a:defRPr b="0" sz="1700">
                <a:latin typeface="PT Sans"/>
                <a:ea typeface="PT Sans"/>
                <a:cs typeface="PT Sans"/>
                <a:sym typeface="PT Sans"/>
              </a:defRPr>
            </a:pPr>
            <a:r>
              <a:t>Lali Nurtaev</a:t>
            </a:r>
          </a:p>
        </p:txBody>
      </p:sp>
      <p:sp>
        <p:nvSpPr>
          <p:cNvPr id="128" name="Mean Face"/>
          <p:cNvSpPr txBox="1"/>
          <p:nvPr/>
        </p:nvSpPr>
        <p:spPr>
          <a:xfrm>
            <a:off x="768350" y="3266440"/>
            <a:ext cx="9512301" cy="77216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spAutoFit/>
          </a:bodyPr>
          <a:lstStyle>
            <a:lvl1pPr algn="l">
              <a:lnSpc>
                <a:spcPct val="90000"/>
              </a:lnSpc>
              <a:defRPr sz="2700">
                <a:solidFill>
                  <a:srgbClr val="2B2B2B"/>
                </a:solidFill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Mean Face</a:t>
            </a:r>
          </a:p>
        </p:txBody>
      </p:sp>
      <p:sp>
        <p:nvSpPr>
          <p:cNvPr id="129" name="Foliennummer"/>
          <p:cNvSpPr txBox="1"/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pic>
        <p:nvPicPr>
          <p:cNvPr id="130" name="Benford.png" descr="Benford.png"/>
          <p:cNvPicPr>
            <a:picLocks noChangeAspect="1"/>
          </p:cNvPicPr>
          <p:nvPr/>
        </p:nvPicPr>
        <p:blipFill>
          <a:blip r:embed="rId2">
            <a:alphaModFix amt="12599"/>
            <a:extLst/>
          </a:blip>
          <a:stretch>
            <a:fillRect/>
          </a:stretch>
        </p:blipFill>
        <p:spPr>
          <a:xfrm>
            <a:off x="13616954" y="4656636"/>
            <a:ext cx="5162371" cy="317358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Inhalt"/>
          <p:cNvSpPr txBox="1"/>
          <p:nvPr/>
        </p:nvSpPr>
        <p:spPr>
          <a:xfrm>
            <a:off x="766967" y="781050"/>
            <a:ext cx="665126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Inhalt</a:t>
            </a:r>
          </a:p>
        </p:txBody>
      </p:sp>
      <p:grpSp>
        <p:nvGrpSpPr>
          <p:cNvPr id="139" name="Gruppieren"/>
          <p:cNvGrpSpPr/>
          <p:nvPr/>
        </p:nvGrpSpPr>
        <p:grpSpPr>
          <a:xfrm>
            <a:off x="0" y="9652000"/>
            <a:ext cx="13004800" cy="254000"/>
            <a:chOff x="0" y="0"/>
            <a:chExt cx="13004800" cy="254000"/>
          </a:xfrm>
        </p:grpSpPr>
        <p:sp>
          <p:nvSpPr>
            <p:cNvPr id="133" name="Rechteck"/>
            <p:cNvSpPr/>
            <p:nvPr/>
          </p:nvSpPr>
          <p:spPr>
            <a:xfrm>
              <a:off x="762000" y="0"/>
              <a:ext cx="2870201" cy="254000"/>
            </a:xfrm>
            <a:prstGeom prst="rect">
              <a:avLst/>
            </a:prstGeom>
            <a:solidFill>
              <a:srgbClr val="01AD2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34" name="Rechteck"/>
            <p:cNvSpPr/>
            <p:nvPr/>
          </p:nvSpPr>
          <p:spPr>
            <a:xfrm>
              <a:off x="3632200" y="0"/>
              <a:ext cx="2870200" cy="254000"/>
            </a:xfrm>
            <a:prstGeom prst="rect">
              <a:avLst/>
            </a:prstGeom>
            <a:solidFill>
              <a:srgbClr val="DD116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35" name="Rechteck"/>
            <p:cNvSpPr/>
            <p:nvPr/>
          </p:nvSpPr>
          <p:spPr>
            <a:xfrm>
              <a:off x="6502400" y="0"/>
              <a:ext cx="2870200" cy="254000"/>
            </a:xfrm>
            <a:prstGeom prst="rect">
              <a:avLst/>
            </a:prstGeom>
            <a:solidFill>
              <a:srgbClr val="9314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36" name="Rechteck"/>
            <p:cNvSpPr/>
            <p:nvPr/>
          </p:nvSpPr>
          <p:spPr>
            <a:xfrm>
              <a:off x="9372600" y="0"/>
              <a:ext cx="2870200" cy="254000"/>
            </a:xfrm>
            <a:prstGeom prst="rect">
              <a:avLst/>
            </a:prstGeom>
            <a:solidFill>
              <a:srgbClr val="231F2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37" name="Rechteck"/>
            <p:cNvSpPr/>
            <p:nvPr/>
          </p:nvSpPr>
          <p:spPr>
            <a:xfrm>
              <a:off x="1224280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38" name="Rechteck"/>
            <p:cNvSpPr/>
            <p:nvPr/>
          </p:nvSpPr>
          <p:spPr>
            <a:xfrm>
              <a:off x="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140" name="Linie"/>
          <p:cNvSpPr/>
          <p:nvPr/>
        </p:nvSpPr>
        <p:spPr>
          <a:xfrm>
            <a:off x="768350" y="1193800"/>
            <a:ext cx="11474450" cy="0"/>
          </a:xfrm>
          <a:prstGeom prst="line">
            <a:avLst/>
          </a:prstGeom>
          <a:ln w="25400">
            <a:solidFill>
              <a:srgbClr val="8723C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41" name="Foliennummer"/>
          <p:cNvSpPr txBox="1"/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42" name="Einleitung…"/>
          <p:cNvSpPr txBox="1"/>
          <p:nvPr/>
        </p:nvSpPr>
        <p:spPr>
          <a:xfrm>
            <a:off x="762000" y="2952750"/>
            <a:ext cx="11480801" cy="38481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Einleitung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Facial Landmarks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Delaunay Triangulation 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Averaging und Face Morphing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Principal Component Analysis (PCA)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Live Demo 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Ausblick</a:t>
            </a:r>
          </a:p>
        </p:txBody>
      </p:sp>
      <p:sp>
        <p:nvSpPr>
          <p:cNvPr id="143" name="Mean Face"/>
          <p:cNvSpPr txBox="1"/>
          <p:nvPr/>
        </p:nvSpPr>
        <p:spPr>
          <a:xfrm>
            <a:off x="755650" y="9010650"/>
            <a:ext cx="8177756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Mean Face</a:t>
            </a:r>
          </a:p>
        </p:txBody>
      </p:sp>
      <p:sp>
        <p:nvSpPr>
          <p:cNvPr id="144" name="Lali Nurtaev"/>
          <p:cNvSpPr txBox="1"/>
          <p:nvPr/>
        </p:nvSpPr>
        <p:spPr>
          <a:xfrm>
            <a:off x="10033000" y="9004300"/>
            <a:ext cx="2209800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Lali Nurtaev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Einleitung"/>
          <p:cNvSpPr txBox="1"/>
          <p:nvPr/>
        </p:nvSpPr>
        <p:spPr>
          <a:xfrm>
            <a:off x="766967" y="781050"/>
            <a:ext cx="1184071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Einleitung</a:t>
            </a:r>
          </a:p>
        </p:txBody>
      </p:sp>
      <p:grpSp>
        <p:nvGrpSpPr>
          <p:cNvPr id="153" name="Gruppieren"/>
          <p:cNvGrpSpPr/>
          <p:nvPr/>
        </p:nvGrpSpPr>
        <p:grpSpPr>
          <a:xfrm>
            <a:off x="0" y="9652000"/>
            <a:ext cx="13004800" cy="254000"/>
            <a:chOff x="0" y="0"/>
            <a:chExt cx="13004800" cy="254000"/>
          </a:xfrm>
        </p:grpSpPr>
        <p:sp>
          <p:nvSpPr>
            <p:cNvPr id="147" name="Rechteck"/>
            <p:cNvSpPr/>
            <p:nvPr/>
          </p:nvSpPr>
          <p:spPr>
            <a:xfrm>
              <a:off x="762000" y="0"/>
              <a:ext cx="2870201" cy="254000"/>
            </a:xfrm>
            <a:prstGeom prst="rect">
              <a:avLst/>
            </a:prstGeom>
            <a:solidFill>
              <a:srgbClr val="01AD2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48" name="Rechteck"/>
            <p:cNvSpPr/>
            <p:nvPr/>
          </p:nvSpPr>
          <p:spPr>
            <a:xfrm>
              <a:off x="3632200" y="0"/>
              <a:ext cx="2870200" cy="254000"/>
            </a:xfrm>
            <a:prstGeom prst="rect">
              <a:avLst/>
            </a:prstGeom>
            <a:solidFill>
              <a:srgbClr val="DD116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49" name="Rechteck"/>
            <p:cNvSpPr/>
            <p:nvPr/>
          </p:nvSpPr>
          <p:spPr>
            <a:xfrm>
              <a:off x="6502400" y="0"/>
              <a:ext cx="2870200" cy="254000"/>
            </a:xfrm>
            <a:prstGeom prst="rect">
              <a:avLst/>
            </a:prstGeom>
            <a:solidFill>
              <a:srgbClr val="9314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50" name="Rechteck"/>
            <p:cNvSpPr/>
            <p:nvPr/>
          </p:nvSpPr>
          <p:spPr>
            <a:xfrm>
              <a:off x="9372600" y="0"/>
              <a:ext cx="2870200" cy="254000"/>
            </a:xfrm>
            <a:prstGeom prst="rect">
              <a:avLst/>
            </a:prstGeom>
            <a:solidFill>
              <a:srgbClr val="231F2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51" name="Rechteck"/>
            <p:cNvSpPr/>
            <p:nvPr/>
          </p:nvSpPr>
          <p:spPr>
            <a:xfrm>
              <a:off x="1224280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52" name="Rechteck"/>
            <p:cNvSpPr/>
            <p:nvPr/>
          </p:nvSpPr>
          <p:spPr>
            <a:xfrm>
              <a:off x="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154" name="Linie"/>
          <p:cNvSpPr/>
          <p:nvPr/>
        </p:nvSpPr>
        <p:spPr>
          <a:xfrm>
            <a:off x="768350" y="1193800"/>
            <a:ext cx="11474450" cy="0"/>
          </a:xfrm>
          <a:prstGeom prst="line">
            <a:avLst/>
          </a:prstGeom>
          <a:ln w="25400">
            <a:solidFill>
              <a:srgbClr val="8723C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55" name="Foliennummer"/>
          <p:cNvSpPr txBox="1"/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56" name="Mean Face oder Average Face…"/>
          <p:cNvSpPr txBox="1"/>
          <p:nvPr/>
        </p:nvSpPr>
        <p:spPr>
          <a:xfrm>
            <a:off x="762000" y="1536122"/>
            <a:ext cx="11480801" cy="38481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Mean Face oder Average Face</a:t>
            </a: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Ermittlung eines Durchschnittsgesichts</a:t>
            </a: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Vorgehen:</a:t>
            </a: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91703" indent="-291703" algn="l">
              <a:lnSpc>
                <a:spcPct val="90000"/>
              </a:lnSpc>
              <a:buSzPct val="145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verschiedene Methoden</a:t>
            </a:r>
          </a:p>
          <a:p>
            <a:pPr marL="291703" indent="-291703" algn="l">
              <a:lnSpc>
                <a:spcPct val="90000"/>
              </a:lnSpc>
              <a:buSzPct val="145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91703" indent="-291703" algn="l">
              <a:lnSpc>
                <a:spcPct val="90000"/>
              </a:lnSpc>
              <a:buSzPct val="145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Gesichtserkennung</a:t>
            </a:r>
          </a:p>
          <a:p>
            <a:pPr marL="291703" indent="-291703" algn="l">
              <a:lnSpc>
                <a:spcPct val="90000"/>
              </a:lnSpc>
              <a:buSzPct val="145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91703" indent="-291703" algn="l">
              <a:lnSpc>
                <a:spcPct val="90000"/>
              </a:lnSpc>
              <a:buSzPct val="145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durchschnittliche Pixelwerte</a:t>
            </a:r>
          </a:p>
          <a:p>
            <a:pPr marL="291703" indent="-291703" algn="l">
              <a:lnSpc>
                <a:spcPct val="90000"/>
              </a:lnSpc>
              <a:buSzPct val="145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91703" indent="-291703" algn="l">
              <a:lnSpc>
                <a:spcPct val="90000"/>
              </a:lnSpc>
              <a:buSzPct val="145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Python: OpenCV, dlib</a:t>
            </a:r>
          </a:p>
        </p:txBody>
      </p:sp>
      <p:sp>
        <p:nvSpPr>
          <p:cNvPr id="157" name="Mean Face"/>
          <p:cNvSpPr txBox="1"/>
          <p:nvPr/>
        </p:nvSpPr>
        <p:spPr>
          <a:xfrm>
            <a:off x="755650" y="9010650"/>
            <a:ext cx="8177756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Mean Face</a:t>
            </a:r>
          </a:p>
        </p:txBody>
      </p:sp>
      <p:sp>
        <p:nvSpPr>
          <p:cNvPr id="158" name="Lali Nurtaev"/>
          <p:cNvSpPr txBox="1"/>
          <p:nvPr/>
        </p:nvSpPr>
        <p:spPr>
          <a:xfrm>
            <a:off x="10033000" y="9004300"/>
            <a:ext cx="2209800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Lali Nurtaev</a:t>
            </a:r>
          </a:p>
        </p:txBody>
      </p:sp>
      <p:pic>
        <p:nvPicPr>
          <p:cNvPr id="159" name="kam.jpeg" descr="kam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425457" y="5682692"/>
            <a:ext cx="3019516" cy="30195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60" name="lali.jpeg" descr="lali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877572" y="5682692"/>
            <a:ext cx="3019516" cy="30294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Facial Landmarks"/>
          <p:cNvSpPr txBox="1"/>
          <p:nvPr/>
        </p:nvSpPr>
        <p:spPr>
          <a:xfrm>
            <a:off x="766967" y="781050"/>
            <a:ext cx="2117521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Facial Landmarks</a:t>
            </a:r>
          </a:p>
        </p:txBody>
      </p:sp>
      <p:grpSp>
        <p:nvGrpSpPr>
          <p:cNvPr id="169" name="Gruppieren"/>
          <p:cNvGrpSpPr/>
          <p:nvPr/>
        </p:nvGrpSpPr>
        <p:grpSpPr>
          <a:xfrm>
            <a:off x="0" y="9652000"/>
            <a:ext cx="13004800" cy="254000"/>
            <a:chOff x="0" y="0"/>
            <a:chExt cx="13004800" cy="254000"/>
          </a:xfrm>
        </p:grpSpPr>
        <p:sp>
          <p:nvSpPr>
            <p:cNvPr id="163" name="Rechteck"/>
            <p:cNvSpPr/>
            <p:nvPr/>
          </p:nvSpPr>
          <p:spPr>
            <a:xfrm>
              <a:off x="762000" y="0"/>
              <a:ext cx="2870201" cy="254000"/>
            </a:xfrm>
            <a:prstGeom prst="rect">
              <a:avLst/>
            </a:prstGeom>
            <a:solidFill>
              <a:srgbClr val="01AD2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64" name="Rechteck"/>
            <p:cNvSpPr/>
            <p:nvPr/>
          </p:nvSpPr>
          <p:spPr>
            <a:xfrm>
              <a:off x="3632200" y="0"/>
              <a:ext cx="2870200" cy="254000"/>
            </a:xfrm>
            <a:prstGeom prst="rect">
              <a:avLst/>
            </a:prstGeom>
            <a:solidFill>
              <a:srgbClr val="DD116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65" name="Rechteck"/>
            <p:cNvSpPr/>
            <p:nvPr/>
          </p:nvSpPr>
          <p:spPr>
            <a:xfrm>
              <a:off x="6502400" y="0"/>
              <a:ext cx="2870200" cy="254000"/>
            </a:xfrm>
            <a:prstGeom prst="rect">
              <a:avLst/>
            </a:prstGeom>
            <a:solidFill>
              <a:srgbClr val="9314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66" name="Rechteck"/>
            <p:cNvSpPr/>
            <p:nvPr/>
          </p:nvSpPr>
          <p:spPr>
            <a:xfrm>
              <a:off x="9372600" y="0"/>
              <a:ext cx="2870200" cy="254000"/>
            </a:xfrm>
            <a:prstGeom prst="rect">
              <a:avLst/>
            </a:prstGeom>
            <a:solidFill>
              <a:srgbClr val="231F2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67" name="Rechteck"/>
            <p:cNvSpPr/>
            <p:nvPr/>
          </p:nvSpPr>
          <p:spPr>
            <a:xfrm>
              <a:off x="1224280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68" name="Rechteck"/>
            <p:cNvSpPr/>
            <p:nvPr/>
          </p:nvSpPr>
          <p:spPr>
            <a:xfrm>
              <a:off x="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170" name="Linie"/>
          <p:cNvSpPr/>
          <p:nvPr/>
        </p:nvSpPr>
        <p:spPr>
          <a:xfrm>
            <a:off x="768350" y="1193800"/>
            <a:ext cx="11474450" cy="0"/>
          </a:xfrm>
          <a:prstGeom prst="line">
            <a:avLst/>
          </a:prstGeom>
          <a:ln w="25400">
            <a:solidFill>
              <a:srgbClr val="8723C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71" name="Foliennummer"/>
          <p:cNvSpPr txBox="1"/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72" name="Machine Learning Algorithmus…"/>
          <p:cNvSpPr txBox="1"/>
          <p:nvPr/>
        </p:nvSpPr>
        <p:spPr>
          <a:xfrm>
            <a:off x="762000" y="1551564"/>
            <a:ext cx="11480801" cy="2990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Machine Learning Algorithmus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Gesicht auf einem Bild erkannt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Eingrenzung bei schlechtem Lichtverhältnis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Gesichtsmerkmale: Augen, Nase, Mund, Augenbrauen und die Gesichtslinie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68 Gesichtsmerkmalpunkte in x- und y-Koordinaten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mit Trainingsdaten angereichert, die manuell mit Koordinaten beschriftet wurden</a:t>
            </a:r>
          </a:p>
        </p:txBody>
      </p:sp>
      <p:sp>
        <p:nvSpPr>
          <p:cNvPr id="173" name="Mean Face"/>
          <p:cNvSpPr txBox="1"/>
          <p:nvPr/>
        </p:nvSpPr>
        <p:spPr>
          <a:xfrm>
            <a:off x="755650" y="9010650"/>
            <a:ext cx="8177756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Mean Face</a:t>
            </a:r>
          </a:p>
        </p:txBody>
      </p:sp>
      <p:sp>
        <p:nvSpPr>
          <p:cNvPr id="174" name="Lali Nurtaev"/>
          <p:cNvSpPr txBox="1"/>
          <p:nvPr/>
        </p:nvSpPr>
        <p:spPr>
          <a:xfrm>
            <a:off x="10033000" y="9004300"/>
            <a:ext cx="2209800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Lali Nurtaev</a:t>
            </a:r>
          </a:p>
        </p:txBody>
      </p:sp>
      <p:pic>
        <p:nvPicPr>
          <p:cNvPr id="175" name="landmarks.png" descr="landmark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8679" y="4995428"/>
            <a:ext cx="3406061" cy="324151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kam_landmark.png" descr="kam_landmark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808828" y="5064093"/>
            <a:ext cx="3418595" cy="3424878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lali_landmark.png" descr="lali_landmark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103608" y="5057743"/>
            <a:ext cx="3406060" cy="34248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Averaging und Face Morphing"/>
          <p:cNvSpPr txBox="1"/>
          <p:nvPr/>
        </p:nvSpPr>
        <p:spPr>
          <a:xfrm>
            <a:off x="766967" y="781050"/>
            <a:ext cx="3580985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Averaging und Face Morphing</a:t>
            </a:r>
          </a:p>
        </p:txBody>
      </p:sp>
      <p:grpSp>
        <p:nvGrpSpPr>
          <p:cNvPr id="186" name="Gruppieren"/>
          <p:cNvGrpSpPr/>
          <p:nvPr/>
        </p:nvGrpSpPr>
        <p:grpSpPr>
          <a:xfrm>
            <a:off x="0" y="9652000"/>
            <a:ext cx="13004800" cy="254000"/>
            <a:chOff x="0" y="0"/>
            <a:chExt cx="13004800" cy="254000"/>
          </a:xfrm>
        </p:grpSpPr>
        <p:sp>
          <p:nvSpPr>
            <p:cNvPr id="180" name="Rechteck"/>
            <p:cNvSpPr/>
            <p:nvPr/>
          </p:nvSpPr>
          <p:spPr>
            <a:xfrm>
              <a:off x="762000" y="0"/>
              <a:ext cx="2870201" cy="254000"/>
            </a:xfrm>
            <a:prstGeom prst="rect">
              <a:avLst/>
            </a:prstGeom>
            <a:solidFill>
              <a:srgbClr val="01AD2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81" name="Rechteck"/>
            <p:cNvSpPr/>
            <p:nvPr/>
          </p:nvSpPr>
          <p:spPr>
            <a:xfrm>
              <a:off x="3632200" y="0"/>
              <a:ext cx="2870200" cy="254000"/>
            </a:xfrm>
            <a:prstGeom prst="rect">
              <a:avLst/>
            </a:prstGeom>
            <a:solidFill>
              <a:srgbClr val="DD116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82" name="Rechteck"/>
            <p:cNvSpPr/>
            <p:nvPr/>
          </p:nvSpPr>
          <p:spPr>
            <a:xfrm>
              <a:off x="6502400" y="0"/>
              <a:ext cx="2870200" cy="254000"/>
            </a:xfrm>
            <a:prstGeom prst="rect">
              <a:avLst/>
            </a:prstGeom>
            <a:solidFill>
              <a:srgbClr val="9314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83" name="Rechteck"/>
            <p:cNvSpPr/>
            <p:nvPr/>
          </p:nvSpPr>
          <p:spPr>
            <a:xfrm>
              <a:off x="9372600" y="0"/>
              <a:ext cx="2870200" cy="254000"/>
            </a:xfrm>
            <a:prstGeom prst="rect">
              <a:avLst/>
            </a:prstGeom>
            <a:solidFill>
              <a:srgbClr val="231F2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84" name="Rechteck"/>
            <p:cNvSpPr/>
            <p:nvPr/>
          </p:nvSpPr>
          <p:spPr>
            <a:xfrm>
              <a:off x="1224280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85" name="Rechteck"/>
            <p:cNvSpPr/>
            <p:nvPr/>
          </p:nvSpPr>
          <p:spPr>
            <a:xfrm>
              <a:off x="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187" name="Linie"/>
          <p:cNvSpPr/>
          <p:nvPr/>
        </p:nvSpPr>
        <p:spPr>
          <a:xfrm>
            <a:off x="768350" y="1193800"/>
            <a:ext cx="11474450" cy="0"/>
          </a:xfrm>
          <a:prstGeom prst="line">
            <a:avLst/>
          </a:prstGeom>
          <a:ln w="25400">
            <a:solidFill>
              <a:srgbClr val="8723C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188" name="Foliennummer"/>
          <p:cNvSpPr txBox="1"/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189" name="neues Bild durch Überblendung…"/>
          <p:cNvSpPr txBox="1"/>
          <p:nvPr/>
        </p:nvSpPr>
        <p:spPr>
          <a:xfrm>
            <a:off x="762000" y="1796039"/>
            <a:ext cx="11480801" cy="556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neues Bild durch Überblendung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durch Parameter alpha gesteuert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Wert zwischen 0 und 1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Seien 2 Bilder gegeben: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alpha = 0 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Endergebnis dem Bild 1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alpha = 0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Endergebnis dem Bild 2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alpha$ = 0.5 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gleichmäßige Überblendung der Bilder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Anwendung für jedes Pixel </a:t>
            </a: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Pixelpostion von Bild 1 und gemochten Bild</a:t>
            </a:r>
          </a:p>
        </p:txBody>
      </p:sp>
      <p:sp>
        <p:nvSpPr>
          <p:cNvPr id="190" name="Mean Face"/>
          <p:cNvSpPr txBox="1"/>
          <p:nvPr/>
        </p:nvSpPr>
        <p:spPr>
          <a:xfrm>
            <a:off x="755650" y="9010650"/>
            <a:ext cx="8177756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Mean Face</a:t>
            </a:r>
          </a:p>
        </p:txBody>
      </p:sp>
      <p:sp>
        <p:nvSpPr>
          <p:cNvPr id="191" name="Lali Nurtaev"/>
          <p:cNvSpPr txBox="1"/>
          <p:nvPr/>
        </p:nvSpPr>
        <p:spPr>
          <a:xfrm>
            <a:off x="10033000" y="9004300"/>
            <a:ext cx="2209800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Lali Nurtaev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Averaging und Face Morphing"/>
          <p:cNvSpPr txBox="1"/>
          <p:nvPr/>
        </p:nvSpPr>
        <p:spPr>
          <a:xfrm>
            <a:off x="766967" y="781050"/>
            <a:ext cx="3580985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defRPr sz="2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Averaging und Face Morphing</a:t>
            </a:r>
          </a:p>
        </p:txBody>
      </p:sp>
      <p:grpSp>
        <p:nvGrpSpPr>
          <p:cNvPr id="200" name="Gruppieren"/>
          <p:cNvGrpSpPr/>
          <p:nvPr/>
        </p:nvGrpSpPr>
        <p:grpSpPr>
          <a:xfrm>
            <a:off x="0" y="9652000"/>
            <a:ext cx="13004800" cy="254000"/>
            <a:chOff x="0" y="0"/>
            <a:chExt cx="13004800" cy="254000"/>
          </a:xfrm>
        </p:grpSpPr>
        <p:sp>
          <p:nvSpPr>
            <p:cNvPr id="194" name="Rechteck"/>
            <p:cNvSpPr/>
            <p:nvPr/>
          </p:nvSpPr>
          <p:spPr>
            <a:xfrm>
              <a:off x="762000" y="0"/>
              <a:ext cx="2870201" cy="254000"/>
            </a:xfrm>
            <a:prstGeom prst="rect">
              <a:avLst/>
            </a:prstGeom>
            <a:solidFill>
              <a:srgbClr val="01AD2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95" name="Rechteck"/>
            <p:cNvSpPr/>
            <p:nvPr/>
          </p:nvSpPr>
          <p:spPr>
            <a:xfrm>
              <a:off x="3632200" y="0"/>
              <a:ext cx="2870200" cy="254000"/>
            </a:xfrm>
            <a:prstGeom prst="rect">
              <a:avLst/>
            </a:prstGeom>
            <a:solidFill>
              <a:srgbClr val="DD116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96" name="Rechteck"/>
            <p:cNvSpPr/>
            <p:nvPr/>
          </p:nvSpPr>
          <p:spPr>
            <a:xfrm>
              <a:off x="6502400" y="0"/>
              <a:ext cx="2870200" cy="254000"/>
            </a:xfrm>
            <a:prstGeom prst="rect">
              <a:avLst/>
            </a:prstGeom>
            <a:solidFill>
              <a:srgbClr val="9314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97" name="Rechteck"/>
            <p:cNvSpPr/>
            <p:nvPr/>
          </p:nvSpPr>
          <p:spPr>
            <a:xfrm>
              <a:off x="9372600" y="0"/>
              <a:ext cx="2870200" cy="254000"/>
            </a:xfrm>
            <a:prstGeom prst="rect">
              <a:avLst/>
            </a:prstGeom>
            <a:solidFill>
              <a:srgbClr val="231F2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98" name="Rechteck"/>
            <p:cNvSpPr/>
            <p:nvPr/>
          </p:nvSpPr>
          <p:spPr>
            <a:xfrm>
              <a:off x="1224280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199" name="Rechteck"/>
            <p:cNvSpPr/>
            <p:nvPr/>
          </p:nvSpPr>
          <p:spPr>
            <a:xfrm>
              <a:off x="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201" name="Linie"/>
          <p:cNvSpPr/>
          <p:nvPr/>
        </p:nvSpPr>
        <p:spPr>
          <a:xfrm>
            <a:off x="768350" y="1193800"/>
            <a:ext cx="11474450" cy="0"/>
          </a:xfrm>
          <a:prstGeom prst="line">
            <a:avLst/>
          </a:prstGeom>
          <a:ln w="25400">
            <a:solidFill>
              <a:srgbClr val="8723C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02" name="Foliennummer"/>
          <p:cNvSpPr txBox="1"/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03" name="affine Transformation:…"/>
          <p:cNvSpPr txBox="1"/>
          <p:nvPr/>
        </p:nvSpPr>
        <p:spPr>
          <a:xfrm>
            <a:off x="762000" y="1788029"/>
            <a:ext cx="11480801" cy="3276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affine Transformation: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Rotation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Verschiebung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Skalierung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Beziehung von zwei Bildern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alle Pixel in den Dreiecken aus beiden Bildern in das gemorphte Bild transformieren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Pixelintensität berechnen</a:t>
            </a:r>
          </a:p>
        </p:txBody>
      </p:sp>
      <p:sp>
        <p:nvSpPr>
          <p:cNvPr id="204" name="Mean Face"/>
          <p:cNvSpPr txBox="1"/>
          <p:nvPr/>
        </p:nvSpPr>
        <p:spPr>
          <a:xfrm>
            <a:off x="755650" y="9010650"/>
            <a:ext cx="8177756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Mean Face</a:t>
            </a:r>
          </a:p>
        </p:txBody>
      </p:sp>
      <p:sp>
        <p:nvSpPr>
          <p:cNvPr id="205" name="Lali Nurtaev"/>
          <p:cNvSpPr txBox="1"/>
          <p:nvPr/>
        </p:nvSpPr>
        <p:spPr>
          <a:xfrm>
            <a:off x="10033000" y="9004300"/>
            <a:ext cx="2209800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Lali Nurtaev</a:t>
            </a:r>
          </a:p>
        </p:txBody>
      </p:sp>
      <p:pic>
        <p:nvPicPr>
          <p:cNvPr id="206" name="morphed.png" descr="morphed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749668" y="5083979"/>
            <a:ext cx="3505463" cy="35054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rincipal Component Analysis (PCA)"/>
          <p:cNvSpPr txBox="1"/>
          <p:nvPr/>
        </p:nvSpPr>
        <p:spPr>
          <a:xfrm>
            <a:off x="766967" y="781050"/>
            <a:ext cx="4341106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Principal Component Analysis (PCA)</a:t>
            </a:r>
          </a:p>
        </p:txBody>
      </p:sp>
      <p:grpSp>
        <p:nvGrpSpPr>
          <p:cNvPr id="215" name="Gruppieren"/>
          <p:cNvGrpSpPr/>
          <p:nvPr/>
        </p:nvGrpSpPr>
        <p:grpSpPr>
          <a:xfrm>
            <a:off x="0" y="9652000"/>
            <a:ext cx="13004800" cy="254000"/>
            <a:chOff x="0" y="0"/>
            <a:chExt cx="13004800" cy="254000"/>
          </a:xfrm>
        </p:grpSpPr>
        <p:sp>
          <p:nvSpPr>
            <p:cNvPr id="209" name="Rechteck"/>
            <p:cNvSpPr/>
            <p:nvPr/>
          </p:nvSpPr>
          <p:spPr>
            <a:xfrm>
              <a:off x="762000" y="0"/>
              <a:ext cx="2870201" cy="254000"/>
            </a:xfrm>
            <a:prstGeom prst="rect">
              <a:avLst/>
            </a:prstGeom>
            <a:solidFill>
              <a:srgbClr val="01AD2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10" name="Rechteck"/>
            <p:cNvSpPr/>
            <p:nvPr/>
          </p:nvSpPr>
          <p:spPr>
            <a:xfrm>
              <a:off x="3632200" y="0"/>
              <a:ext cx="2870200" cy="254000"/>
            </a:xfrm>
            <a:prstGeom prst="rect">
              <a:avLst/>
            </a:prstGeom>
            <a:solidFill>
              <a:srgbClr val="DD116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11" name="Rechteck"/>
            <p:cNvSpPr/>
            <p:nvPr/>
          </p:nvSpPr>
          <p:spPr>
            <a:xfrm>
              <a:off x="6502400" y="0"/>
              <a:ext cx="2870200" cy="254000"/>
            </a:xfrm>
            <a:prstGeom prst="rect">
              <a:avLst/>
            </a:prstGeom>
            <a:solidFill>
              <a:srgbClr val="9314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12" name="Rechteck"/>
            <p:cNvSpPr/>
            <p:nvPr/>
          </p:nvSpPr>
          <p:spPr>
            <a:xfrm>
              <a:off x="9372600" y="0"/>
              <a:ext cx="2870200" cy="254000"/>
            </a:xfrm>
            <a:prstGeom prst="rect">
              <a:avLst/>
            </a:prstGeom>
            <a:solidFill>
              <a:srgbClr val="231F2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13" name="Rechteck"/>
            <p:cNvSpPr/>
            <p:nvPr/>
          </p:nvSpPr>
          <p:spPr>
            <a:xfrm>
              <a:off x="1224280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14" name="Rechteck"/>
            <p:cNvSpPr/>
            <p:nvPr/>
          </p:nvSpPr>
          <p:spPr>
            <a:xfrm>
              <a:off x="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216" name="Linie"/>
          <p:cNvSpPr/>
          <p:nvPr/>
        </p:nvSpPr>
        <p:spPr>
          <a:xfrm>
            <a:off x="768350" y="1193800"/>
            <a:ext cx="11474450" cy="0"/>
          </a:xfrm>
          <a:prstGeom prst="line">
            <a:avLst/>
          </a:prstGeom>
          <a:ln w="25400">
            <a:solidFill>
              <a:srgbClr val="8723C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17" name="Foliennummer"/>
          <p:cNvSpPr txBox="1"/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18" name="Dimensionsreduktion von Daten…"/>
          <p:cNvSpPr txBox="1"/>
          <p:nvPr/>
        </p:nvSpPr>
        <p:spPr>
          <a:xfrm>
            <a:off x="762000" y="1596881"/>
            <a:ext cx="11480801" cy="29908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Dimensionsreduktion von Daten</a:t>
            </a: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Ziel: 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Daten zu reduzieren oder komprimieren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relevante Informationen zu bewahren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marL="2159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Varianz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misst die Streuung der Daten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Hauptkomponenten</a:t>
            </a:r>
          </a:p>
          <a:p>
            <a:pPr lvl="1" marL="444500" indent="-215900" algn="l">
              <a:lnSpc>
                <a:spcPct val="90000"/>
              </a:lnSpc>
              <a:buSzPct val="100000"/>
              <a:buChar char="•"/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in Prozent angegeben</a:t>
            </a:r>
          </a:p>
        </p:txBody>
      </p:sp>
      <p:sp>
        <p:nvSpPr>
          <p:cNvPr id="219" name="Mean Face"/>
          <p:cNvSpPr txBox="1"/>
          <p:nvPr/>
        </p:nvSpPr>
        <p:spPr>
          <a:xfrm>
            <a:off x="755650" y="9010650"/>
            <a:ext cx="8177756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Mean Face</a:t>
            </a:r>
          </a:p>
        </p:txBody>
      </p:sp>
      <p:sp>
        <p:nvSpPr>
          <p:cNvPr id="220" name="Lali Nurtaev"/>
          <p:cNvSpPr txBox="1"/>
          <p:nvPr/>
        </p:nvSpPr>
        <p:spPr>
          <a:xfrm>
            <a:off x="10033000" y="9004300"/>
            <a:ext cx="2209800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Lali Nurtaev</a:t>
            </a:r>
          </a:p>
        </p:txBody>
      </p:sp>
      <p:pic>
        <p:nvPicPr>
          <p:cNvPr id="221" name="PCA.png" descr="PCA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22562" y="5408540"/>
            <a:ext cx="2768601" cy="27813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Live Demo"/>
          <p:cNvSpPr txBox="1"/>
          <p:nvPr/>
        </p:nvSpPr>
        <p:spPr>
          <a:xfrm>
            <a:off x="766967" y="781050"/>
            <a:ext cx="1287469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Live Demo</a:t>
            </a:r>
          </a:p>
        </p:txBody>
      </p:sp>
      <p:grpSp>
        <p:nvGrpSpPr>
          <p:cNvPr id="230" name="Gruppieren"/>
          <p:cNvGrpSpPr/>
          <p:nvPr/>
        </p:nvGrpSpPr>
        <p:grpSpPr>
          <a:xfrm>
            <a:off x="0" y="9652000"/>
            <a:ext cx="13004800" cy="254000"/>
            <a:chOff x="0" y="0"/>
            <a:chExt cx="13004800" cy="254000"/>
          </a:xfrm>
        </p:grpSpPr>
        <p:sp>
          <p:nvSpPr>
            <p:cNvPr id="224" name="Rechteck"/>
            <p:cNvSpPr/>
            <p:nvPr/>
          </p:nvSpPr>
          <p:spPr>
            <a:xfrm>
              <a:off x="762000" y="0"/>
              <a:ext cx="2870201" cy="254000"/>
            </a:xfrm>
            <a:prstGeom prst="rect">
              <a:avLst/>
            </a:prstGeom>
            <a:solidFill>
              <a:srgbClr val="01AD2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25" name="Rechteck"/>
            <p:cNvSpPr/>
            <p:nvPr/>
          </p:nvSpPr>
          <p:spPr>
            <a:xfrm>
              <a:off x="3632200" y="0"/>
              <a:ext cx="2870200" cy="254000"/>
            </a:xfrm>
            <a:prstGeom prst="rect">
              <a:avLst/>
            </a:prstGeom>
            <a:solidFill>
              <a:srgbClr val="DD116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26" name="Rechteck"/>
            <p:cNvSpPr/>
            <p:nvPr/>
          </p:nvSpPr>
          <p:spPr>
            <a:xfrm>
              <a:off x="6502400" y="0"/>
              <a:ext cx="2870200" cy="254000"/>
            </a:xfrm>
            <a:prstGeom prst="rect">
              <a:avLst/>
            </a:prstGeom>
            <a:solidFill>
              <a:srgbClr val="9314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27" name="Rechteck"/>
            <p:cNvSpPr/>
            <p:nvPr/>
          </p:nvSpPr>
          <p:spPr>
            <a:xfrm>
              <a:off x="9372600" y="0"/>
              <a:ext cx="2870200" cy="254000"/>
            </a:xfrm>
            <a:prstGeom prst="rect">
              <a:avLst/>
            </a:prstGeom>
            <a:solidFill>
              <a:srgbClr val="231F2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28" name="Rechteck"/>
            <p:cNvSpPr/>
            <p:nvPr/>
          </p:nvSpPr>
          <p:spPr>
            <a:xfrm>
              <a:off x="1224280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29" name="Rechteck"/>
            <p:cNvSpPr/>
            <p:nvPr/>
          </p:nvSpPr>
          <p:spPr>
            <a:xfrm>
              <a:off x="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231" name="Linie"/>
          <p:cNvSpPr/>
          <p:nvPr/>
        </p:nvSpPr>
        <p:spPr>
          <a:xfrm>
            <a:off x="768350" y="1193800"/>
            <a:ext cx="11474450" cy="0"/>
          </a:xfrm>
          <a:prstGeom prst="line">
            <a:avLst/>
          </a:prstGeom>
          <a:ln w="25400">
            <a:solidFill>
              <a:srgbClr val="8723C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32" name="Foliennummer"/>
          <p:cNvSpPr txBox="1"/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33" name="Mean Face"/>
          <p:cNvSpPr txBox="1"/>
          <p:nvPr/>
        </p:nvSpPr>
        <p:spPr>
          <a:xfrm>
            <a:off x="755650" y="9010650"/>
            <a:ext cx="8177756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Mean Face</a:t>
            </a:r>
          </a:p>
        </p:txBody>
      </p:sp>
      <p:sp>
        <p:nvSpPr>
          <p:cNvPr id="234" name="Lali Nurtaev"/>
          <p:cNvSpPr txBox="1"/>
          <p:nvPr/>
        </p:nvSpPr>
        <p:spPr>
          <a:xfrm>
            <a:off x="10033000" y="9004300"/>
            <a:ext cx="2209800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Lali Nurtaev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Ende"/>
          <p:cNvSpPr txBox="1"/>
          <p:nvPr/>
        </p:nvSpPr>
        <p:spPr>
          <a:xfrm>
            <a:off x="766967" y="781050"/>
            <a:ext cx="635565" cy="317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>
            <a:lvl1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pPr/>
            <a:r>
              <a:t>Ende</a:t>
            </a:r>
          </a:p>
        </p:txBody>
      </p:sp>
      <p:grpSp>
        <p:nvGrpSpPr>
          <p:cNvPr id="243" name="Gruppieren"/>
          <p:cNvGrpSpPr/>
          <p:nvPr/>
        </p:nvGrpSpPr>
        <p:grpSpPr>
          <a:xfrm>
            <a:off x="0" y="9652000"/>
            <a:ext cx="13004800" cy="254000"/>
            <a:chOff x="0" y="0"/>
            <a:chExt cx="13004800" cy="254000"/>
          </a:xfrm>
        </p:grpSpPr>
        <p:sp>
          <p:nvSpPr>
            <p:cNvPr id="237" name="Rechteck"/>
            <p:cNvSpPr/>
            <p:nvPr/>
          </p:nvSpPr>
          <p:spPr>
            <a:xfrm>
              <a:off x="762000" y="0"/>
              <a:ext cx="2870201" cy="254000"/>
            </a:xfrm>
            <a:prstGeom prst="rect">
              <a:avLst/>
            </a:prstGeom>
            <a:solidFill>
              <a:srgbClr val="01AD2F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38" name="Rechteck"/>
            <p:cNvSpPr/>
            <p:nvPr/>
          </p:nvSpPr>
          <p:spPr>
            <a:xfrm>
              <a:off x="3632200" y="0"/>
              <a:ext cx="2870200" cy="254000"/>
            </a:xfrm>
            <a:prstGeom prst="rect">
              <a:avLst/>
            </a:prstGeom>
            <a:solidFill>
              <a:srgbClr val="DD1166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39" name="Rechteck"/>
            <p:cNvSpPr/>
            <p:nvPr/>
          </p:nvSpPr>
          <p:spPr>
            <a:xfrm>
              <a:off x="6502400" y="0"/>
              <a:ext cx="2870200" cy="254000"/>
            </a:xfrm>
            <a:prstGeom prst="rect">
              <a:avLst/>
            </a:prstGeom>
            <a:solidFill>
              <a:srgbClr val="9314CE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40" name="Rechteck"/>
            <p:cNvSpPr/>
            <p:nvPr/>
          </p:nvSpPr>
          <p:spPr>
            <a:xfrm>
              <a:off x="9372600" y="0"/>
              <a:ext cx="2870200" cy="254000"/>
            </a:xfrm>
            <a:prstGeom prst="rect">
              <a:avLst/>
            </a:prstGeom>
            <a:solidFill>
              <a:srgbClr val="231F20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41" name="Rechteck"/>
            <p:cNvSpPr/>
            <p:nvPr/>
          </p:nvSpPr>
          <p:spPr>
            <a:xfrm>
              <a:off x="1224280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  <p:sp>
          <p:nvSpPr>
            <p:cNvPr id="242" name="Rechteck"/>
            <p:cNvSpPr/>
            <p:nvPr/>
          </p:nvSpPr>
          <p:spPr>
            <a:xfrm>
              <a:off x="0" y="0"/>
              <a:ext cx="762000" cy="254000"/>
            </a:xfrm>
            <a:prstGeom prst="rect">
              <a:avLst/>
            </a:prstGeom>
            <a:solidFill>
              <a:srgbClr val="4953E1"/>
            </a:solidFill>
            <a:ln w="12700" cap="flat">
              <a:noFill/>
              <a:miter lim="400000"/>
            </a:ln>
            <a:effectLst/>
          </p:spPr>
          <p:txBody>
            <a:bodyPr wrap="square" lIns="50800" tIns="50800" rIns="50800" bIns="50800" numCol="1" anchor="ctr">
              <a:noAutofit/>
            </a:bodyPr>
            <a:lstStyle/>
            <a:p>
              <a:pPr>
                <a:defRPr b="0" sz="4200">
                  <a:latin typeface="Gill Sans"/>
                  <a:ea typeface="Gill Sans"/>
                  <a:cs typeface="Gill Sans"/>
                  <a:sym typeface="Gill Sans"/>
                </a:defRPr>
              </a:pPr>
            </a:p>
          </p:txBody>
        </p:sp>
      </p:grpSp>
      <p:sp>
        <p:nvSpPr>
          <p:cNvPr id="244" name="Linie"/>
          <p:cNvSpPr/>
          <p:nvPr/>
        </p:nvSpPr>
        <p:spPr>
          <a:xfrm>
            <a:off x="768350" y="1193800"/>
            <a:ext cx="11474450" cy="0"/>
          </a:xfrm>
          <a:prstGeom prst="line">
            <a:avLst/>
          </a:prstGeom>
          <a:ln w="25400">
            <a:solidFill>
              <a:srgbClr val="8723C7"/>
            </a:solidFill>
            <a:miter lim="400000"/>
          </a:ln>
        </p:spPr>
        <p:txBody>
          <a:bodyPr lIns="50800" tIns="50800" rIns="50800" bIns="50800" anchor="ctr"/>
          <a:lstStyle/>
          <a:p>
            <a:pPr>
              <a:defRPr b="0" sz="2200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 Medium"/>
              </a:defRPr>
            </a:pPr>
          </a:p>
        </p:txBody>
      </p:sp>
      <p:sp>
        <p:nvSpPr>
          <p:cNvPr id="245" name="Foliennummer"/>
          <p:cNvSpPr txBox="1"/>
          <p:nvPr>
            <p:ph type="sldNum" sz="quarter" idx="4294967295"/>
          </p:nvPr>
        </p:nvSpPr>
        <p:spPr>
          <a:xfrm>
            <a:off x="6385373" y="9296400"/>
            <a:ext cx="227280" cy="32430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/>
          <a:lstStyle/>
          <a:p>
            <a:pPr/>
            <a:fld id="{86CB4B4D-7CA3-9044-876B-883B54F8677D}" type="slidenum"/>
          </a:p>
        </p:txBody>
      </p:sp>
      <p:sp>
        <p:nvSpPr>
          <p:cNvPr id="246" name="Mean Face"/>
          <p:cNvSpPr txBox="1"/>
          <p:nvPr/>
        </p:nvSpPr>
        <p:spPr>
          <a:xfrm>
            <a:off x="755650" y="9010650"/>
            <a:ext cx="8177756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Mean Face</a:t>
            </a:r>
          </a:p>
        </p:txBody>
      </p:sp>
      <p:sp>
        <p:nvSpPr>
          <p:cNvPr id="247" name="Lali Nurtaev"/>
          <p:cNvSpPr txBox="1"/>
          <p:nvPr/>
        </p:nvSpPr>
        <p:spPr>
          <a:xfrm>
            <a:off x="10033000" y="9004300"/>
            <a:ext cx="2209800" cy="2201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l">
              <a:defRPr b="0" sz="1400">
                <a:latin typeface="PT Sans"/>
                <a:ea typeface="PT Sans"/>
                <a:cs typeface="PT Sans"/>
                <a:sym typeface="PT Sans"/>
              </a:defRPr>
            </a:lvl1pPr>
          </a:lstStyle>
          <a:p>
            <a:pPr/>
            <a:r>
              <a:t>Lali Nurtaev</a:t>
            </a:r>
          </a:p>
        </p:txBody>
      </p:sp>
      <p:sp>
        <p:nvSpPr>
          <p:cNvPr id="248" name="Leider kein Vergleich möglich.…"/>
          <p:cNvSpPr txBox="1"/>
          <p:nvPr/>
        </p:nvSpPr>
        <p:spPr>
          <a:xfrm>
            <a:off x="781723" y="2993845"/>
            <a:ext cx="4306858" cy="11747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Leider kein Vergleich möglich.</a:t>
            </a: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</a:p>
          <a:p>
            <a:pPr algn="l">
              <a:lnSpc>
                <a:spcPct val="90000"/>
              </a:lnSpc>
              <a:defRPr sz="2100">
                <a:latin typeface="Helvetica"/>
                <a:ea typeface="Helvetica"/>
                <a:cs typeface="Helvetica"/>
                <a:sym typeface="Helvetica"/>
              </a:defRPr>
            </a:pPr>
            <a:r>
              <a:t>Vielen Dank für die Aufmerksamkeit!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6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 Neue Medium"/>
        <a:ea typeface="Helvetica Neue Medium"/>
        <a:cs typeface="Helvetica Neue Medium"/>
      </a:majorFont>
      <a:minorFont>
        <a:latin typeface="Helvetica Neue Medium"/>
        <a:ea typeface="Helvetica Neue Medium"/>
        <a:cs typeface="Helvetica Neue Medium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1" baseline="0" cap="none" i="0" spc="0" strike="noStrike" sz="24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Neue"/>
            <a:ea typeface="Helvetica Neue"/>
            <a:cs typeface="Helvetica Neue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